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6" autoAdjust="0"/>
    <p:restoredTop sz="94660"/>
  </p:normalViewPr>
  <p:slideViewPr>
    <p:cSldViewPr snapToGrid="0">
      <p:cViewPr>
        <p:scale>
          <a:sx n="81" d="100"/>
          <a:sy n="81" d="100"/>
        </p:scale>
        <p:origin x="-282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01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62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4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58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28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91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94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69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09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75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99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5007B-50CC-410D-8F04-076D3B886B3E}" type="datetimeFigureOut">
              <a:rPr lang="tr-TR" smtClean="0"/>
              <a:t>24.11.2015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67737-7909-4177-88A8-97052E453B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00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11" Type="http://schemas.openxmlformats.org/officeDocument/2006/relationships/image" Target="../media/image79.png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96.wmf"/><Relationship Id="rId19" Type="http://schemas.openxmlformats.org/officeDocument/2006/relationships/image" Target="../media/image101.png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3.wmf"/><Relationship Id="rId11" Type="http://schemas.openxmlformats.org/officeDocument/2006/relationships/image" Target="../media/image106.png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9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11.wmf"/><Relationship Id="rId17" Type="http://schemas.openxmlformats.org/officeDocument/2006/relationships/image" Target="../media/image1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1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122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14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2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2.png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3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19" Type="http://schemas.openxmlformats.org/officeDocument/2006/relationships/image" Target="../media/image44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9.wmf"/><Relationship Id="rId19" Type="http://schemas.openxmlformats.org/officeDocument/2006/relationships/image" Target="../media/image54.png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52.bin"/><Relationship Id="rId21" Type="http://schemas.openxmlformats.org/officeDocument/2006/relationships/image" Target="../media/image64.png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6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1.bin"/><Relationship Id="rId21" Type="http://schemas.openxmlformats.org/officeDocument/2006/relationships/image" Target="../media/image74.png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7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4"/>
          <p:cNvSpPr txBox="1">
            <a:spLocks/>
          </p:cNvSpPr>
          <p:nvPr/>
        </p:nvSpPr>
        <p:spPr>
          <a:xfrm>
            <a:off x="304800" y="915571"/>
            <a:ext cx="11597640" cy="5520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3300" dirty="0" smtClean="0"/>
              <a:t>.	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optimize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maximize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minimize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it. </a:t>
            </a:r>
            <a:endParaRPr lang="tr-TR" sz="3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dimensions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rectangle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perimeter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maximum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tr-TR" sz="3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expensive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cylindrical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can? </a:t>
            </a:r>
            <a:endParaRPr lang="tr-TR" sz="3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size of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profitable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tr-TR" sz="3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differential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calculus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powerful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maximizing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minimizing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3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optimization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tr-TR" sz="3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7648553" y="125996"/>
            <a:ext cx="4455066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dirty="0" err="1">
                <a:solidFill>
                  <a:schemeClr val="accent2"/>
                </a:solidFill>
              </a:rPr>
              <a:t>Optimization</a:t>
            </a:r>
            <a:r>
              <a:rPr lang="tr-TR" sz="3500" dirty="0">
                <a:solidFill>
                  <a:schemeClr val="accent2"/>
                </a:solidFill>
              </a:rPr>
              <a:t> </a:t>
            </a:r>
            <a:r>
              <a:rPr lang="tr-TR" sz="3500" dirty="0" err="1">
                <a:solidFill>
                  <a:schemeClr val="accent2"/>
                </a:solidFill>
              </a:rPr>
              <a:t>Problems</a:t>
            </a:r>
            <a:r>
              <a:rPr lang="tr-TR" sz="3500" dirty="0">
                <a:solidFill>
                  <a:schemeClr val="accent2"/>
                </a:solidFill>
              </a:rPr>
              <a:t> 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07689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9-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have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piece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cardboard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50 cm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by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20 cm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going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cut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out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corners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fold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up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sides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form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Determine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height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give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volume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71811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024447"/>
              </p:ext>
            </p:extLst>
          </p:nvPr>
        </p:nvGraphicFramePr>
        <p:xfrm>
          <a:off x="6388100" y="2731273"/>
          <a:ext cx="5236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3" imgW="3022560" imgH="228600" progId="Equation.DSMT4">
                  <p:embed/>
                </p:oleObj>
              </mc:Choice>
              <mc:Fallback>
                <p:oleObj name="Equation" r:id="rId3" imgW="3022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8100" y="2731273"/>
                        <a:ext cx="5236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187392"/>
              </p:ext>
            </p:extLst>
          </p:nvPr>
        </p:nvGraphicFramePr>
        <p:xfrm>
          <a:off x="6386830" y="3372803"/>
          <a:ext cx="2905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5" imgW="1676160" imgH="228600" progId="Equation.DSMT4">
                  <p:embed/>
                </p:oleObj>
              </mc:Choice>
              <mc:Fallback>
                <p:oleObj name="Equation" r:id="rId5" imgW="1676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86830" y="3372803"/>
                        <a:ext cx="290512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071005"/>
              </p:ext>
            </p:extLst>
          </p:nvPr>
        </p:nvGraphicFramePr>
        <p:xfrm>
          <a:off x="6418580" y="4746749"/>
          <a:ext cx="1260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7" imgW="711000" imgH="203040" progId="Equation.DSMT4">
                  <p:embed/>
                </p:oleObj>
              </mc:Choice>
              <mc:Fallback>
                <p:oleObj name="Equation" r:id="rId7" imgW="711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18580" y="4746749"/>
                        <a:ext cx="1260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814931"/>
              </p:ext>
            </p:extLst>
          </p:nvPr>
        </p:nvGraphicFramePr>
        <p:xfrm>
          <a:off x="6396990" y="4082733"/>
          <a:ext cx="10575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9" imgW="596880" imgH="203040" progId="Equation.DSMT4">
                  <p:embed/>
                </p:oleObj>
              </mc:Choice>
              <mc:Fallback>
                <p:oleObj name="Equation" r:id="rId9" imgW="596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96990" y="4082733"/>
                        <a:ext cx="10575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etin kutusu 9"/>
          <p:cNvSpPr txBox="1"/>
          <p:nvPr/>
        </p:nvSpPr>
        <p:spPr>
          <a:xfrm>
            <a:off x="7454490" y="4066267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75" y="2302808"/>
            <a:ext cx="5345686" cy="161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52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200" dirty="0">
                <a:solidFill>
                  <a:schemeClr val="accent6"/>
                </a:solidFill>
              </a:rPr>
              <a:t>1</a:t>
            </a:r>
            <a:r>
              <a:rPr lang="tr-TR" sz="2200" dirty="0" smtClean="0">
                <a:solidFill>
                  <a:schemeClr val="accent6"/>
                </a:solidFill>
              </a:rPr>
              <a:t>0- 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store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has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been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selling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200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Blu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-ray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disc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players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week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at $350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each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A market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survey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indicates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each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$10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rebate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offered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buyers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number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units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sold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increase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by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20 a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week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demand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function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revenue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function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How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large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rebate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should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store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offer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maximize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its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revenue</a:t>
            </a:r>
            <a:r>
              <a:rPr lang="tr-T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71811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861960" y="2039643"/>
            <a:ext cx="2640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x 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players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sold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per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week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855895" y="2039643"/>
            <a:ext cx="20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(x-200) 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extra</a:t>
            </a:r>
            <a:r>
              <a:rPr lang="tr-TR" dirty="0" smtClean="0">
                <a:solidFill>
                  <a:schemeClr val="bg2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bg2"/>
                </a:solidFill>
                <a:sym typeface="Wingdings" panose="05000000000000000000" pitchFamily="2" charset="2"/>
              </a:rPr>
              <a:t>sold</a:t>
            </a:r>
            <a:endParaRPr lang="tr-TR" dirty="0">
              <a:solidFill>
                <a:schemeClr val="bg2"/>
              </a:solidFill>
            </a:endParaRPr>
          </a:p>
        </p:txBody>
      </p:sp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977056"/>
              </p:ext>
            </p:extLst>
          </p:nvPr>
        </p:nvGraphicFramePr>
        <p:xfrm>
          <a:off x="2828206" y="2710173"/>
          <a:ext cx="3415351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4" name="Equation" r:id="rId3" imgW="2197080" imgH="393480" progId="Equation.DSMT4">
                  <p:embed/>
                </p:oleObj>
              </mc:Choice>
              <mc:Fallback>
                <p:oleObj name="Equation" r:id="rId3" imgW="2197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28206" y="2710173"/>
                        <a:ext cx="3415351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625184"/>
              </p:ext>
            </p:extLst>
          </p:nvPr>
        </p:nvGraphicFramePr>
        <p:xfrm>
          <a:off x="7152554" y="2700013"/>
          <a:ext cx="2392359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5" name="Equation" r:id="rId5" imgW="1638000" imgH="419040" progId="Equation.DSMT4">
                  <p:embed/>
                </p:oleObj>
              </mc:Choice>
              <mc:Fallback>
                <p:oleObj name="Equation" r:id="rId5" imgW="16380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52554" y="2700013"/>
                        <a:ext cx="2392359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354285"/>
              </p:ext>
            </p:extLst>
          </p:nvPr>
        </p:nvGraphicFramePr>
        <p:xfrm>
          <a:off x="2828213" y="3666528"/>
          <a:ext cx="1903500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6" name="Equation" r:id="rId7" imgW="1193760" imgH="203040" progId="Equation.DSMT4">
                  <p:embed/>
                </p:oleObj>
              </mc:Choice>
              <mc:Fallback>
                <p:oleObj name="Equation" r:id="rId7" imgW="1193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28213" y="3666528"/>
                        <a:ext cx="1903500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190609"/>
              </p:ext>
            </p:extLst>
          </p:nvPr>
        </p:nvGraphicFramePr>
        <p:xfrm>
          <a:off x="2829370" y="4285055"/>
          <a:ext cx="925713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7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29370" y="4285055"/>
                        <a:ext cx="925713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578474"/>
              </p:ext>
            </p:extLst>
          </p:nvPr>
        </p:nvGraphicFramePr>
        <p:xfrm>
          <a:off x="2828206" y="4967996"/>
          <a:ext cx="2526965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8" name="Equation" r:id="rId11" imgW="1625400" imgH="393480" progId="Equation.DSMT4">
                  <p:embed/>
                </p:oleObj>
              </mc:Choice>
              <mc:Fallback>
                <p:oleObj name="Equation" r:id="rId11" imgW="1625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28206" y="4967996"/>
                        <a:ext cx="2526965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156183"/>
              </p:ext>
            </p:extLst>
          </p:nvPr>
        </p:nvGraphicFramePr>
        <p:xfrm>
          <a:off x="7979328" y="5096160"/>
          <a:ext cx="1805139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9" name="Equation" r:id="rId13" imgW="990360" imgH="177480" progId="Equation.DSMT4">
                  <p:embed/>
                </p:oleObj>
              </mc:Choice>
              <mc:Fallback>
                <p:oleObj name="Equation" r:id="rId13" imgW="9903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79328" y="5096160"/>
                        <a:ext cx="1805139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Metin kutusu 13"/>
          <p:cNvSpPr txBox="1"/>
          <p:nvPr/>
        </p:nvSpPr>
        <p:spPr>
          <a:xfrm>
            <a:off x="6583680" y="5090160"/>
            <a:ext cx="1395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chemeClr val="bg2"/>
                </a:solidFill>
              </a:rPr>
              <a:t>The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rebate</a:t>
            </a:r>
            <a:r>
              <a:rPr lang="tr-TR" dirty="0" smtClean="0">
                <a:solidFill>
                  <a:schemeClr val="bg2"/>
                </a:solidFill>
              </a:rPr>
              <a:t> is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4800459" y="3635402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95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chemeClr val="accent6"/>
                </a:solidFill>
              </a:rPr>
              <a:t>1</a:t>
            </a:r>
            <a:r>
              <a:rPr lang="tr-TR" dirty="0" smtClean="0">
                <a:solidFill>
                  <a:schemeClr val="accent6"/>
                </a:solidFill>
              </a:rPr>
              <a:t>1-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Suppose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               ,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where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x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represents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thousands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units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Is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production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level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maximizes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profit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If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it?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61143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913527"/>
              </p:ext>
            </p:extLst>
          </p:nvPr>
        </p:nvGraphicFramePr>
        <p:xfrm>
          <a:off x="3251200" y="531813"/>
          <a:ext cx="1080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9" name="Equation" r:id="rId3" imgW="609480" imgH="203040" progId="Equation.DSMT4">
                  <p:embed/>
                </p:oleObj>
              </mc:Choice>
              <mc:Fallback>
                <p:oleObj name="Equation" r:id="rId3" imgW="609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1200" y="531813"/>
                        <a:ext cx="1080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458118"/>
              </p:ext>
            </p:extLst>
          </p:nvPr>
        </p:nvGraphicFramePr>
        <p:xfrm>
          <a:off x="4996180" y="488633"/>
          <a:ext cx="2448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0" name="Equation" r:id="rId5" imgW="1295280" imgH="228600" progId="Equation.DSMT4">
                  <p:embed/>
                </p:oleObj>
              </mc:Choice>
              <mc:Fallback>
                <p:oleObj name="Equation" r:id="rId5" imgW="1295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96180" y="488633"/>
                        <a:ext cx="2448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932389"/>
              </p:ext>
            </p:extLst>
          </p:nvPr>
        </p:nvGraphicFramePr>
        <p:xfrm>
          <a:off x="2758211" y="2360613"/>
          <a:ext cx="1188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1" name="Equation" r:id="rId7" imgW="558720" imgH="203040" progId="Equation.DSMT4">
                  <p:embed/>
                </p:oleObj>
              </mc:Choice>
              <mc:Fallback>
                <p:oleObj name="Equation" r:id="rId7" imgW="558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58211" y="2360613"/>
                        <a:ext cx="1188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5561"/>
              </p:ext>
            </p:extLst>
          </p:nvPr>
        </p:nvGraphicFramePr>
        <p:xfrm>
          <a:off x="4507281" y="2320618"/>
          <a:ext cx="2928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2" name="Equation" r:id="rId9" imgW="1549080" imgH="228600" progId="Equation.DSMT4">
                  <p:embed/>
                </p:oleObj>
              </mc:Choice>
              <mc:Fallback>
                <p:oleObj name="Equation" r:id="rId9" imgW="1549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07281" y="2320618"/>
                        <a:ext cx="2928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385736"/>
              </p:ext>
            </p:extLst>
          </p:nvPr>
        </p:nvGraphicFramePr>
        <p:xfrm>
          <a:off x="4517441" y="3049598"/>
          <a:ext cx="2214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3" name="Equation" r:id="rId11" imgW="1041120" imgH="203040" progId="Equation.DSMT4">
                  <p:embed/>
                </p:oleObj>
              </mc:Choice>
              <mc:Fallback>
                <p:oleObj name="Equation" r:id="rId11" imgW="1041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17441" y="3049598"/>
                        <a:ext cx="2214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606992"/>
              </p:ext>
            </p:extLst>
          </p:nvPr>
        </p:nvGraphicFramePr>
        <p:xfrm>
          <a:off x="4584747" y="3819218"/>
          <a:ext cx="1461178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4" name="Equation" r:id="rId13" imgW="876240" imgH="431640" progId="Equation.DSMT4">
                  <p:embed/>
                </p:oleObj>
              </mc:Choice>
              <mc:Fallback>
                <p:oleObj name="Equation" r:id="rId13" imgW="876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84747" y="3819218"/>
                        <a:ext cx="1461178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794479"/>
              </p:ext>
            </p:extLst>
          </p:nvPr>
        </p:nvGraphicFramePr>
        <p:xfrm>
          <a:off x="4578401" y="4677738"/>
          <a:ext cx="1482356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5" name="Equation" r:id="rId15" imgW="888840" imgH="431640" progId="Equation.DSMT4">
                  <p:embed/>
                </p:oleObj>
              </mc:Choice>
              <mc:Fallback>
                <p:oleObj name="Equation" r:id="rId15" imgW="888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578401" y="4677738"/>
                        <a:ext cx="1482356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Metin kutusu 12"/>
          <p:cNvSpPr txBox="1"/>
          <p:nvPr/>
        </p:nvSpPr>
        <p:spPr>
          <a:xfrm>
            <a:off x="7498772" y="2334266"/>
            <a:ext cx="3450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check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if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there</a:t>
            </a:r>
            <a:r>
              <a:rPr lang="tr-TR" dirty="0" smtClean="0">
                <a:solidFill>
                  <a:schemeClr val="bg2"/>
                </a:solidFill>
              </a:rPr>
              <a:t> is </a:t>
            </a:r>
            <a:r>
              <a:rPr lang="tr-TR" dirty="0" err="1" smtClean="0">
                <a:solidFill>
                  <a:schemeClr val="bg2"/>
                </a:solidFill>
              </a:rPr>
              <a:t>defined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4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chemeClr val="accent6"/>
                </a:solidFill>
              </a:rPr>
              <a:t>1</a:t>
            </a:r>
            <a:r>
              <a:rPr lang="tr-TR" dirty="0" smtClean="0">
                <a:solidFill>
                  <a:schemeClr val="accent6"/>
                </a:solidFill>
              </a:rPr>
              <a:t>2-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open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rectangular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base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be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made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from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48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metarial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result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in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largest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possible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volume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68763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653085"/>
              </p:ext>
            </p:extLst>
          </p:nvPr>
        </p:nvGraphicFramePr>
        <p:xfrm>
          <a:off x="4288790" y="2210753"/>
          <a:ext cx="1608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4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8790" y="2210753"/>
                        <a:ext cx="1608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278239"/>
              </p:ext>
            </p:extLst>
          </p:nvPr>
        </p:nvGraphicFramePr>
        <p:xfrm>
          <a:off x="4316730" y="2816225"/>
          <a:ext cx="2203638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5" name="Equation" r:id="rId5" imgW="1282680" imgH="419040" progId="Equation.DSMT4">
                  <p:embed/>
                </p:oleObj>
              </mc:Choice>
              <mc:Fallback>
                <p:oleObj name="Equation" r:id="rId5" imgW="1282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16730" y="2816225"/>
                        <a:ext cx="2203638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42716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6" name="Equation" r:id="rId7" imgW="114120" imgH="177480" progId="Equation.DSMT4">
                  <p:embed/>
                </p:oleObj>
              </mc:Choice>
              <mc:Fallback>
                <p:oleObj name="Equation" r:id="rId7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99787"/>
              </p:ext>
            </p:extLst>
          </p:nvPr>
        </p:nvGraphicFramePr>
        <p:xfrm>
          <a:off x="7151370" y="2225993"/>
          <a:ext cx="984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7" name="Equation" r:id="rId9" imgW="520560" imgH="228600" progId="Equation.DSMT4">
                  <p:embed/>
                </p:oleObj>
              </mc:Choice>
              <mc:Fallback>
                <p:oleObj name="Equation" r:id="rId9" imgW="520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51370" y="2225993"/>
                        <a:ext cx="984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60165"/>
              </p:ext>
            </p:extLst>
          </p:nvPr>
        </p:nvGraphicFramePr>
        <p:xfrm>
          <a:off x="7090406" y="2786698"/>
          <a:ext cx="3098181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Equation" r:id="rId11" imgW="1803240" imgH="419040" progId="Equation.DSMT4">
                  <p:embed/>
                </p:oleObj>
              </mc:Choice>
              <mc:Fallback>
                <p:oleObj name="Equation" r:id="rId11" imgW="18032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90406" y="2786698"/>
                        <a:ext cx="3098181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165286"/>
              </p:ext>
            </p:extLst>
          </p:nvPr>
        </p:nvGraphicFramePr>
        <p:xfrm>
          <a:off x="4331967" y="3858576"/>
          <a:ext cx="1963637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Equation" r:id="rId13" imgW="1269720" imgH="419040" progId="Equation.DSMT4">
                  <p:embed/>
                </p:oleObj>
              </mc:Choice>
              <mc:Fallback>
                <p:oleObj name="Equation" r:id="rId13" imgW="12697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31967" y="3858576"/>
                        <a:ext cx="1963637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437824"/>
              </p:ext>
            </p:extLst>
          </p:nvPr>
        </p:nvGraphicFramePr>
        <p:xfrm>
          <a:off x="4288790" y="4581862"/>
          <a:ext cx="104914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Equation" r:id="rId15" imgW="431640" imgH="177480" progId="Equation.DSMT4">
                  <p:embed/>
                </p:oleObj>
              </mc:Choice>
              <mc:Fallback>
                <p:oleObj name="Equation" r:id="rId15" imgW="431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288790" y="4581862"/>
                        <a:ext cx="1049148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Nesne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031017"/>
              </p:ext>
            </p:extLst>
          </p:nvPr>
        </p:nvGraphicFramePr>
        <p:xfrm>
          <a:off x="4288790" y="5294032"/>
          <a:ext cx="2970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Equation" r:id="rId17" imgW="1396800" imgH="203040" progId="Equation.DSMT4">
                  <p:embed/>
                </p:oleObj>
              </mc:Choice>
              <mc:Fallback>
                <p:oleObj name="Equation" r:id="rId17" imgW="1396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288790" y="5294032"/>
                        <a:ext cx="2970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Metin kutusu 13"/>
          <p:cNvSpPr txBox="1"/>
          <p:nvPr/>
        </p:nvSpPr>
        <p:spPr>
          <a:xfrm>
            <a:off x="6425060" y="3992141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97537" y="5294032"/>
            <a:ext cx="363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because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length</a:t>
            </a:r>
            <a:r>
              <a:rPr lang="tr-TR" dirty="0" smtClean="0">
                <a:solidFill>
                  <a:schemeClr val="bg2"/>
                </a:solidFill>
              </a:rPr>
              <a:t> can not be </a:t>
            </a:r>
            <a:r>
              <a:rPr lang="tr-TR" dirty="0" err="1" smtClean="0">
                <a:solidFill>
                  <a:schemeClr val="bg2"/>
                </a:solidFill>
              </a:rPr>
              <a:t>negative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69" y="2300501"/>
            <a:ext cx="2992491" cy="166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15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>
                <a:solidFill>
                  <a:schemeClr val="accent6"/>
                </a:solidFill>
              </a:rPr>
              <a:t>1</a:t>
            </a:r>
            <a:r>
              <a:rPr lang="tr-TR" dirty="0" smtClean="0">
                <a:solidFill>
                  <a:schemeClr val="accent6"/>
                </a:solidFill>
              </a:rPr>
              <a:t>3-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sheet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cardboard 3 ft. by 4 ft. will be made into a box by cutting equal-sized squares from each corner and folding up the four edges. What will be the dimensions of the box with largest volume ?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68763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240836"/>
              </p:ext>
            </p:extLst>
          </p:nvPr>
        </p:nvGraphicFramePr>
        <p:xfrm>
          <a:off x="4079315" y="2294813"/>
          <a:ext cx="2574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Equation" r:id="rId3" imgW="1320480" imgH="203040" progId="Equation.DSMT4">
                  <p:embed/>
                </p:oleObj>
              </mc:Choice>
              <mc:Fallback>
                <p:oleObj name="Equation" r:id="rId3" imgW="1320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79315" y="2294813"/>
                        <a:ext cx="2574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364286"/>
              </p:ext>
            </p:extLst>
          </p:nvPr>
        </p:nvGraphicFramePr>
        <p:xfrm>
          <a:off x="4075505" y="3166033"/>
          <a:ext cx="2882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5" imgW="1663560" imgH="228600" progId="Equation.DSMT4">
                  <p:embed/>
                </p:oleObj>
              </mc:Choice>
              <mc:Fallback>
                <p:oleObj name="Equation" r:id="rId5" imgW="1663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75505" y="3166033"/>
                        <a:ext cx="2882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997606"/>
              </p:ext>
            </p:extLst>
          </p:nvPr>
        </p:nvGraphicFramePr>
        <p:xfrm>
          <a:off x="4104846" y="3864738"/>
          <a:ext cx="1397643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7" imgW="761760" imgH="431640" progId="Equation.DSMT4">
                  <p:embed/>
                </p:oleObj>
              </mc:Choice>
              <mc:Fallback>
                <p:oleObj name="Equation" r:id="rId7" imgW="7617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04846" y="3864738"/>
                        <a:ext cx="1397643" cy="7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723897"/>
              </p:ext>
            </p:extLst>
          </p:nvPr>
        </p:nvGraphicFramePr>
        <p:xfrm>
          <a:off x="6162246" y="3833813"/>
          <a:ext cx="1175000" cy="90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9" imgW="596880" imgH="457200" progId="Equation.DSMT4">
                  <p:embed/>
                </p:oleObj>
              </mc:Choice>
              <mc:Fallback>
                <p:oleObj name="Equation" r:id="rId9" imgW="596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62246" y="3833813"/>
                        <a:ext cx="1175000" cy="90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Metin kutusu 10"/>
          <p:cNvSpPr txBox="1"/>
          <p:nvPr/>
        </p:nvSpPr>
        <p:spPr>
          <a:xfrm>
            <a:off x="7010121" y="3179367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75" y="2302193"/>
            <a:ext cx="2876625" cy="144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4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1</a:t>
            </a:r>
            <a:r>
              <a:rPr lang="tr-TR" dirty="0" smtClean="0">
                <a:solidFill>
                  <a:schemeClr val="accent6"/>
                </a:solidFill>
              </a:rPr>
              <a:t>4-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container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in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shape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right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circular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cylinder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top has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surface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3 pi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height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base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radius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r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maximize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volume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cylinder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  <a:endParaRPr lang="tr-T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67239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759222"/>
              </p:ext>
            </p:extLst>
          </p:nvPr>
        </p:nvGraphicFramePr>
        <p:xfrm>
          <a:off x="4288790" y="2165033"/>
          <a:ext cx="2002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6" name="Equation" r:id="rId3" imgW="1155600" imgH="228600" progId="Equation.DSMT4">
                  <p:embed/>
                </p:oleObj>
              </mc:Choice>
              <mc:Fallback>
                <p:oleObj name="Equation" r:id="rId3" imgW="1155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8790" y="2165033"/>
                        <a:ext cx="2002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054372"/>
              </p:ext>
            </p:extLst>
          </p:nvPr>
        </p:nvGraphicFramePr>
        <p:xfrm>
          <a:off x="4334503" y="2829243"/>
          <a:ext cx="1085807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7" name="Equation" r:id="rId5" imgW="698400" imgH="393480" progId="Equation.DSMT4">
                  <p:embed/>
                </p:oleObj>
              </mc:Choice>
              <mc:Fallback>
                <p:oleObj name="Equation" r:id="rId5" imgW="698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34503" y="2829243"/>
                        <a:ext cx="1085807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304429"/>
              </p:ext>
            </p:extLst>
          </p:nvPr>
        </p:nvGraphicFramePr>
        <p:xfrm>
          <a:off x="6640830" y="2177733"/>
          <a:ext cx="116325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Equation" r:id="rId7" imgW="596880" imgH="203040" progId="Equation.DSMT4">
                  <p:embed/>
                </p:oleObj>
              </mc:Choice>
              <mc:Fallback>
                <p:oleObj name="Equation" r:id="rId7" imgW="596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40830" y="2177733"/>
                        <a:ext cx="116325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2285"/>
              </p:ext>
            </p:extLst>
          </p:nvPr>
        </p:nvGraphicFramePr>
        <p:xfrm>
          <a:off x="6686550" y="2887346"/>
          <a:ext cx="1632000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9" name="Equation" r:id="rId9" imgW="1117440" imgH="419040" progId="Equation.DSMT4">
                  <p:embed/>
                </p:oleObj>
              </mc:Choice>
              <mc:Fallback>
                <p:oleObj name="Equation" r:id="rId9" imgW="11174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86550" y="2887346"/>
                        <a:ext cx="1632000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855345"/>
              </p:ext>
            </p:extLst>
          </p:nvPr>
        </p:nvGraphicFramePr>
        <p:xfrm>
          <a:off x="4354823" y="3798889"/>
          <a:ext cx="2586193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0" name="Equation" r:id="rId11" imgW="1663560" imgH="393480" progId="Equation.DSMT4">
                  <p:embed/>
                </p:oleObj>
              </mc:Choice>
              <mc:Fallback>
                <p:oleObj name="Equation" r:id="rId11" imgW="1663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54823" y="3798889"/>
                        <a:ext cx="2586193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619868"/>
              </p:ext>
            </p:extLst>
          </p:nvPr>
        </p:nvGraphicFramePr>
        <p:xfrm>
          <a:off x="4354826" y="4682990"/>
          <a:ext cx="1005235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1" name="Equation" r:id="rId13" imgW="419040" imgH="164880" progId="Equation.DSMT4">
                  <p:embed/>
                </p:oleObj>
              </mc:Choice>
              <mc:Fallback>
                <p:oleObj name="Equation" r:id="rId13" imgW="41904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54826" y="4682990"/>
                        <a:ext cx="1005235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Nesne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343172"/>
              </p:ext>
            </p:extLst>
          </p:nvPr>
        </p:nvGraphicFramePr>
        <p:xfrm>
          <a:off x="4377690" y="5395859"/>
          <a:ext cx="1697146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2" name="Equation" r:id="rId15" imgW="761760" imgH="177480" progId="Equation.DSMT4">
                  <p:embed/>
                </p:oleObj>
              </mc:Choice>
              <mc:Fallback>
                <p:oleObj name="Equation" r:id="rId15" imgW="7617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377690" y="5395859"/>
                        <a:ext cx="1697146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Metin kutusu 15"/>
          <p:cNvSpPr txBox="1"/>
          <p:nvPr/>
        </p:nvSpPr>
        <p:spPr>
          <a:xfrm>
            <a:off x="7017116" y="3897574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6290790" y="5395859"/>
            <a:ext cx="363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because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length</a:t>
            </a:r>
            <a:r>
              <a:rPr lang="tr-TR" dirty="0" smtClean="0">
                <a:solidFill>
                  <a:schemeClr val="bg2"/>
                </a:solidFill>
              </a:rPr>
              <a:t> can not be </a:t>
            </a:r>
            <a:r>
              <a:rPr lang="tr-TR" dirty="0" err="1" smtClean="0">
                <a:solidFill>
                  <a:schemeClr val="bg2"/>
                </a:solidFill>
              </a:rPr>
              <a:t>negative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17" y="2221583"/>
            <a:ext cx="2057993" cy="207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74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6040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>
                <a:solidFill>
                  <a:schemeClr val="accent6"/>
                </a:solidFill>
              </a:rPr>
              <a:t>1</a:t>
            </a:r>
            <a:r>
              <a:rPr lang="tr-TR" dirty="0" smtClean="0">
                <a:solidFill>
                  <a:schemeClr val="accent6"/>
                </a:solidFill>
              </a:rPr>
              <a:t>5-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Find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two nonnegative numbers whose sum is 9 and so that the product of one number and the square of the other number is a maximum.</a:t>
            </a:r>
            <a:endParaRPr lang="tr-T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74840" y="170287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832497"/>
              </p:ext>
            </p:extLst>
          </p:nvPr>
        </p:nvGraphicFramePr>
        <p:xfrm>
          <a:off x="3285490" y="1781493"/>
          <a:ext cx="131625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Equation" r:id="rId3" imgW="571320" imgH="203040" progId="Equation.DSMT4">
                  <p:embed/>
                </p:oleObj>
              </mc:Choice>
              <mc:Fallback>
                <p:oleObj name="Equation" r:id="rId3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85490" y="1781493"/>
                        <a:ext cx="131625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254510"/>
              </p:ext>
            </p:extLst>
          </p:nvPr>
        </p:nvGraphicFramePr>
        <p:xfrm>
          <a:off x="6254865" y="1781493"/>
          <a:ext cx="10140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3" name="Equation" r:id="rId5" imgW="495000" imgH="228600" progId="Equation.DSMT4">
                  <p:embed/>
                </p:oleObj>
              </mc:Choice>
              <mc:Fallback>
                <p:oleObj name="Equation" r:id="rId5" imgW="495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54865" y="1781493"/>
                        <a:ext cx="10140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338282"/>
              </p:ext>
            </p:extLst>
          </p:nvPr>
        </p:nvGraphicFramePr>
        <p:xfrm>
          <a:off x="3285490" y="2364209"/>
          <a:ext cx="131625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4" name="Equation" r:id="rId7" imgW="571320" imgH="203040" progId="Equation.DSMT4">
                  <p:embed/>
                </p:oleObj>
              </mc:Choice>
              <mc:Fallback>
                <p:oleObj name="Equation" r:id="rId7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85490" y="2364209"/>
                        <a:ext cx="131625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021696"/>
              </p:ext>
            </p:extLst>
          </p:nvPr>
        </p:nvGraphicFramePr>
        <p:xfrm>
          <a:off x="6254865" y="2370674"/>
          <a:ext cx="42380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5" name="Equation" r:id="rId9" imgW="2070000" imgH="228600" progId="Equation.DSMT4">
                  <p:embed/>
                </p:oleObj>
              </mc:Choice>
              <mc:Fallback>
                <p:oleObj name="Equation" r:id="rId9" imgW="2070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54865" y="2370674"/>
                        <a:ext cx="42380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246720"/>
              </p:ext>
            </p:extLst>
          </p:nvPr>
        </p:nvGraphicFramePr>
        <p:xfrm>
          <a:off x="3291225" y="3137526"/>
          <a:ext cx="48360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6" name="Equation" r:id="rId11" imgW="2361960" imgH="228600" progId="Equation.DSMT4">
                  <p:embed/>
                </p:oleObj>
              </mc:Choice>
              <mc:Fallback>
                <p:oleObj name="Equation" r:id="rId11" imgW="2361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91225" y="3137526"/>
                        <a:ext cx="48360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88748"/>
              </p:ext>
            </p:extLst>
          </p:nvPr>
        </p:nvGraphicFramePr>
        <p:xfrm>
          <a:off x="3291225" y="3902403"/>
          <a:ext cx="365625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7" name="Equation" r:id="rId13" imgW="1587240" imgH="203040" progId="Equation.DSMT4">
                  <p:embed/>
                </p:oleObj>
              </mc:Choice>
              <mc:Fallback>
                <p:oleObj name="Equation" r:id="rId13" imgW="1587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91225" y="3902403"/>
                        <a:ext cx="365625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465217"/>
              </p:ext>
            </p:extLst>
          </p:nvPr>
        </p:nvGraphicFramePr>
        <p:xfrm>
          <a:off x="3354928" y="4498938"/>
          <a:ext cx="1537714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Equation" r:id="rId15" imgW="583920" imgH="177480" progId="Equation.DSMT4">
                  <p:embed/>
                </p:oleObj>
              </mc:Choice>
              <mc:Fallback>
                <p:oleObj name="Equation" r:id="rId15" imgW="5839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54928" y="4498938"/>
                        <a:ext cx="1537714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981570"/>
              </p:ext>
            </p:extLst>
          </p:nvPr>
        </p:nvGraphicFramePr>
        <p:xfrm>
          <a:off x="3369770" y="5218715"/>
          <a:ext cx="18589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Equation" r:id="rId17" imgW="825480" imgH="203040" progId="Equation.DSMT4">
                  <p:embed/>
                </p:oleObj>
              </mc:Choice>
              <mc:Fallback>
                <p:oleObj name="Equation" r:id="rId17" imgW="825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369770" y="5218715"/>
                        <a:ext cx="1858963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etin kutusu 14"/>
          <p:cNvSpPr txBox="1"/>
          <p:nvPr/>
        </p:nvSpPr>
        <p:spPr>
          <a:xfrm>
            <a:off x="6947475" y="3932405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48485"/>
              </p:ext>
            </p:extLst>
          </p:nvPr>
        </p:nvGraphicFramePr>
        <p:xfrm>
          <a:off x="3433195" y="5883236"/>
          <a:ext cx="1755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0" name="Equation" r:id="rId19" imgW="825480" imgH="203040" progId="Equation.DSMT4">
                  <p:embed/>
                </p:oleObj>
              </mc:Choice>
              <mc:Fallback>
                <p:oleObj name="Equation" r:id="rId19" imgW="825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433195" y="5883236"/>
                        <a:ext cx="1755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085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10800" y="57600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1-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farmer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has 2400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fencing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wants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fence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off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rectangular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field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borders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straight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river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He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needs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fence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along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river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field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has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largest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area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  <a:endParaRPr lang="tr-TR" dirty="0">
              <a:solidFill>
                <a:schemeClr val="accent6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800" y="2450384"/>
            <a:ext cx="2832472" cy="1508029"/>
          </a:xfrm>
          <a:prstGeom prst="rect">
            <a:avLst/>
          </a:prstGeom>
        </p:spPr>
      </p:pic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660990"/>
              </p:ext>
            </p:extLst>
          </p:nvPr>
        </p:nvGraphicFramePr>
        <p:xfrm>
          <a:off x="8812796" y="2158679"/>
          <a:ext cx="20475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4" imgW="888840" imgH="203040" progId="Equation.DSMT4">
                  <p:embed/>
                </p:oleObj>
              </mc:Choice>
              <mc:Fallback>
                <p:oleObj name="Equation" r:id="rId4" imgW="8888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12796" y="2158679"/>
                        <a:ext cx="20475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06701"/>
              </p:ext>
            </p:extLst>
          </p:nvPr>
        </p:nvGraphicFramePr>
        <p:xfrm>
          <a:off x="3948495" y="2158679"/>
          <a:ext cx="102375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6" imgW="444240" imgH="203040" progId="Equation.DSMT4">
                  <p:embed/>
                </p:oleObj>
              </mc:Choice>
              <mc:Fallback>
                <p:oleObj name="Equation" r:id="rId6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48495" y="2158679"/>
                        <a:ext cx="102375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735055"/>
              </p:ext>
            </p:extLst>
          </p:nvPr>
        </p:nvGraphicFramePr>
        <p:xfrm>
          <a:off x="8858516" y="2626679"/>
          <a:ext cx="1890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8" imgW="888840" imgH="203040" progId="Equation.DSMT4">
                  <p:embed/>
                </p:oleObj>
              </mc:Choice>
              <mc:Fallback>
                <p:oleObj name="Equation" r:id="rId8" imgW="8888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858516" y="2626679"/>
                        <a:ext cx="1890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580559"/>
              </p:ext>
            </p:extLst>
          </p:nvPr>
        </p:nvGraphicFramePr>
        <p:xfrm>
          <a:off x="3948495" y="2586118"/>
          <a:ext cx="403000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10" imgW="1968480" imgH="228600" progId="Equation.DSMT4">
                  <p:embed/>
                </p:oleObj>
              </mc:Choice>
              <mc:Fallback>
                <p:oleObj name="Equation" r:id="rId10" imgW="1968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948495" y="2586118"/>
                        <a:ext cx="4030000" cy="46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006519"/>
              </p:ext>
            </p:extLst>
          </p:nvPr>
        </p:nvGraphicFramePr>
        <p:xfrm>
          <a:off x="3952500" y="3612835"/>
          <a:ext cx="2304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12" imgW="1218960" imgH="228600" progId="Equation.DSMT4">
                  <p:embed/>
                </p:oleObj>
              </mc:Choice>
              <mc:Fallback>
                <p:oleObj name="Equation" r:id="rId12" imgW="1218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52500" y="3612835"/>
                        <a:ext cx="2304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67844"/>
              </p:ext>
            </p:extLst>
          </p:nvPr>
        </p:nvGraphicFramePr>
        <p:xfrm>
          <a:off x="6658681" y="3666835"/>
          <a:ext cx="1434859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14" imgW="787320" imgH="177480" progId="Equation.DSMT4">
                  <p:embed/>
                </p:oleObj>
              </mc:Choice>
              <mc:Fallback>
                <p:oleObj name="Equation" r:id="rId14" imgW="7873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8681" y="3666835"/>
                        <a:ext cx="1434859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369043"/>
              </p:ext>
            </p:extLst>
          </p:nvPr>
        </p:nvGraphicFramePr>
        <p:xfrm>
          <a:off x="3952500" y="4330055"/>
          <a:ext cx="26235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Equation" r:id="rId16" imgW="1346040" imgH="203040" progId="Equation.DSMT4">
                  <p:embed/>
                </p:oleObj>
              </mc:Choice>
              <mc:Fallback>
                <p:oleObj name="Equation" r:id="rId16" imgW="1346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52500" y="4330055"/>
                        <a:ext cx="26235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431988"/>
              </p:ext>
            </p:extLst>
          </p:nvPr>
        </p:nvGraphicFramePr>
        <p:xfrm>
          <a:off x="3948495" y="4917476"/>
          <a:ext cx="925714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Equation" r:id="rId18" imgW="507960" imgH="177480" progId="Equation.DSMT4">
                  <p:embed/>
                </p:oleObj>
              </mc:Choice>
              <mc:Fallback>
                <p:oleObj name="Equation" r:id="rId18" imgW="5079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48495" y="4917476"/>
                        <a:ext cx="925714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Nesne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694484"/>
              </p:ext>
            </p:extLst>
          </p:nvPr>
        </p:nvGraphicFramePr>
        <p:xfrm>
          <a:off x="3948495" y="6022336"/>
          <a:ext cx="1935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Equation" r:id="rId20" imgW="1091880" imgH="203040" progId="Equation.DSMT4">
                  <p:embed/>
                </p:oleObj>
              </mc:Choice>
              <mc:Fallback>
                <p:oleObj name="Equation" r:id="rId20" imgW="1091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948495" y="6022336"/>
                        <a:ext cx="1935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Metin kutusu 15"/>
          <p:cNvSpPr txBox="1"/>
          <p:nvPr/>
        </p:nvSpPr>
        <p:spPr>
          <a:xfrm>
            <a:off x="6598920" y="4299455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910800" y="186945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18" name="Nesne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850670"/>
              </p:ext>
            </p:extLst>
          </p:nvPr>
        </p:nvGraphicFramePr>
        <p:xfrm>
          <a:off x="7247136" y="5429641"/>
          <a:ext cx="10125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Equation" r:id="rId22" imgW="571320" imgH="203040" progId="Equation.DSMT4">
                  <p:embed/>
                </p:oleObj>
              </mc:Choice>
              <mc:Fallback>
                <p:oleObj name="Equation" r:id="rId22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47136" y="5429641"/>
                        <a:ext cx="10125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544867"/>
              </p:ext>
            </p:extLst>
          </p:nvPr>
        </p:nvGraphicFramePr>
        <p:xfrm>
          <a:off x="3948495" y="5443696"/>
          <a:ext cx="2997000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8" name="Equation" r:id="rId24" imgW="1879560" imgH="203040" progId="Equation.DSMT4">
                  <p:embed/>
                </p:oleObj>
              </mc:Choice>
              <mc:Fallback>
                <p:oleObj name="Equation" r:id="rId24" imgW="1879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48495" y="5443696"/>
                        <a:ext cx="2997000" cy="3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225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10800" y="57600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2-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two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positive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numbers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300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product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tr-TR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24160" y="167133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76158"/>
              </p:ext>
            </p:extLst>
          </p:nvPr>
        </p:nvGraphicFramePr>
        <p:xfrm>
          <a:off x="3239482" y="1762559"/>
          <a:ext cx="1539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Equation" r:id="rId3" imgW="723600" imgH="203040" progId="Equation.DSMT4">
                  <p:embed/>
                </p:oleObj>
              </mc:Choice>
              <mc:Fallback>
                <p:oleObj name="Equation" r:id="rId3" imgW="723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9482" y="1762559"/>
                        <a:ext cx="1539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960364"/>
              </p:ext>
            </p:extLst>
          </p:nvPr>
        </p:nvGraphicFramePr>
        <p:xfrm>
          <a:off x="5358140" y="1797040"/>
          <a:ext cx="945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Equation" r:id="rId5" imgW="444240" imgH="203040" progId="Equation.DSMT4">
                  <p:embed/>
                </p:oleObj>
              </mc:Choice>
              <mc:Fallback>
                <p:oleObj name="Equation" r:id="rId5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58140" y="1797040"/>
                        <a:ext cx="945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903706"/>
              </p:ext>
            </p:extLst>
          </p:nvPr>
        </p:nvGraphicFramePr>
        <p:xfrm>
          <a:off x="3239482" y="2268280"/>
          <a:ext cx="1539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Equation" r:id="rId7" imgW="723600" imgH="203040" progId="Equation.DSMT4">
                  <p:embed/>
                </p:oleObj>
              </mc:Choice>
              <mc:Fallback>
                <p:oleObj name="Equation" r:id="rId7" imgW="723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39482" y="2268280"/>
                        <a:ext cx="1539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828826"/>
              </p:ext>
            </p:extLst>
          </p:nvPr>
        </p:nvGraphicFramePr>
        <p:xfrm>
          <a:off x="5358140" y="2272133"/>
          <a:ext cx="3456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Equation" r:id="rId9" imgW="1828800" imgH="228600" progId="Equation.DSMT4">
                  <p:embed/>
                </p:oleObj>
              </mc:Choice>
              <mc:Fallback>
                <p:oleObj name="Equation" r:id="rId9" imgW="1828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58140" y="2272133"/>
                        <a:ext cx="3456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626586"/>
              </p:ext>
            </p:extLst>
          </p:nvPr>
        </p:nvGraphicFramePr>
        <p:xfrm>
          <a:off x="3203922" y="3037739"/>
          <a:ext cx="2700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Equation" r:id="rId11" imgW="1269720" imgH="203040" progId="Equation.DSMT4">
                  <p:embed/>
                </p:oleObj>
              </mc:Choice>
              <mc:Fallback>
                <p:oleObj name="Equation" r:id="rId11" imgW="1269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03922" y="3037739"/>
                        <a:ext cx="2700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411347"/>
              </p:ext>
            </p:extLst>
          </p:nvPr>
        </p:nvGraphicFramePr>
        <p:xfrm>
          <a:off x="3208227" y="3642216"/>
          <a:ext cx="1103146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Equation" r:id="rId13" imgW="495000" imgH="177480" progId="Equation.DSMT4">
                  <p:embed/>
                </p:oleObj>
              </mc:Choice>
              <mc:Fallback>
                <p:oleObj name="Equation" r:id="rId13" imgW="4950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08227" y="3642216"/>
                        <a:ext cx="1103146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554188"/>
              </p:ext>
            </p:extLst>
          </p:nvPr>
        </p:nvGraphicFramePr>
        <p:xfrm>
          <a:off x="3203922" y="4236492"/>
          <a:ext cx="2781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Equation" r:id="rId15" imgW="1307880" imgH="203040" progId="Equation.DSMT4">
                  <p:embed/>
                </p:oleObj>
              </mc:Choice>
              <mc:Fallback>
                <p:oleObj name="Equation" r:id="rId15" imgW="1307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03922" y="4236492"/>
                        <a:ext cx="2781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769783"/>
              </p:ext>
            </p:extLst>
          </p:nvPr>
        </p:nvGraphicFramePr>
        <p:xfrm>
          <a:off x="6811237" y="4242650"/>
          <a:ext cx="1053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Equation" r:id="rId17" imgW="495000" imgH="203040" progId="Equation.DSMT4">
                  <p:embed/>
                </p:oleObj>
              </mc:Choice>
              <mc:Fallback>
                <p:oleObj name="Equation" r:id="rId17" imgW="495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11237" y="4242650"/>
                        <a:ext cx="1053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Metin kutusu 13"/>
          <p:cNvSpPr txBox="1"/>
          <p:nvPr/>
        </p:nvSpPr>
        <p:spPr>
          <a:xfrm>
            <a:off x="5891660" y="3032021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2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10800" y="57600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3-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two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positive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numbers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product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750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which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one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10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times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other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tr-TR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24160" y="167133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416474"/>
              </p:ext>
            </p:extLst>
          </p:nvPr>
        </p:nvGraphicFramePr>
        <p:xfrm>
          <a:off x="5179067" y="1742070"/>
          <a:ext cx="1566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3" name="Equation" r:id="rId3" imgW="736560" imgH="203040" progId="Equation.DSMT4">
                  <p:embed/>
                </p:oleObj>
              </mc:Choice>
              <mc:Fallback>
                <p:oleObj name="Equation" r:id="rId3" imgW="736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79067" y="1742070"/>
                        <a:ext cx="1566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306306"/>
              </p:ext>
            </p:extLst>
          </p:nvPr>
        </p:nvGraphicFramePr>
        <p:xfrm>
          <a:off x="3224136" y="2475509"/>
          <a:ext cx="1395702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4" name="Equation" r:id="rId5" imgW="609480" imgH="330120" progId="Equation.DSMT4">
                  <p:embed/>
                </p:oleObj>
              </mc:Choice>
              <mc:Fallback>
                <p:oleObj name="Equation" r:id="rId5" imgW="60948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24136" y="2475509"/>
                        <a:ext cx="1395702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191726"/>
              </p:ext>
            </p:extLst>
          </p:nvPr>
        </p:nvGraphicFramePr>
        <p:xfrm>
          <a:off x="5179067" y="2457509"/>
          <a:ext cx="2087998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5" name="Equation" r:id="rId7" imgW="1104840" imgH="419040" progId="Equation.DSMT4">
                  <p:embed/>
                </p:oleObj>
              </mc:Choice>
              <mc:Fallback>
                <p:oleObj name="Equation" r:id="rId7" imgW="11048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79067" y="2457509"/>
                        <a:ext cx="2087998" cy="7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591328"/>
              </p:ext>
            </p:extLst>
          </p:nvPr>
        </p:nvGraphicFramePr>
        <p:xfrm>
          <a:off x="3247380" y="3472962"/>
          <a:ext cx="2451267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6" name="Equation" r:id="rId9" imgW="1358640" imgH="419040" progId="Equation.DSMT4">
                  <p:embed/>
                </p:oleObj>
              </mc:Choice>
              <mc:Fallback>
                <p:oleObj name="Equation" r:id="rId9" imgW="1358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47380" y="3472962"/>
                        <a:ext cx="2451267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730300"/>
              </p:ext>
            </p:extLst>
          </p:nvPr>
        </p:nvGraphicFramePr>
        <p:xfrm>
          <a:off x="3224136" y="4401251"/>
          <a:ext cx="2023584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7" name="Equation" r:id="rId11" imgW="1130040" imgH="241200" progId="Equation.DSMT4">
                  <p:embed/>
                </p:oleObj>
              </mc:Choice>
              <mc:Fallback>
                <p:oleObj name="Equation" r:id="rId11" imgW="1130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24136" y="4401251"/>
                        <a:ext cx="2023584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264775"/>
              </p:ext>
            </p:extLst>
          </p:nvPr>
        </p:nvGraphicFramePr>
        <p:xfrm>
          <a:off x="6060015" y="4472816"/>
          <a:ext cx="97768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8" name="Equation" r:id="rId13" imgW="545760" imgH="241200" progId="Equation.DSMT4">
                  <p:embed/>
                </p:oleObj>
              </mc:Choice>
              <mc:Fallback>
                <p:oleObj name="Equation" r:id="rId13" imgW="545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60015" y="4472816"/>
                        <a:ext cx="977688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809582"/>
              </p:ext>
            </p:extLst>
          </p:nvPr>
        </p:nvGraphicFramePr>
        <p:xfrm>
          <a:off x="6060015" y="5131018"/>
          <a:ext cx="1152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9" name="Equation" r:id="rId15" imgW="609480" imgH="228600" progId="Equation.DSMT4">
                  <p:embed/>
                </p:oleObj>
              </mc:Choice>
              <mc:Fallback>
                <p:oleObj name="Equation" r:id="rId15" imgW="609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60015" y="5131018"/>
                        <a:ext cx="1152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023669"/>
              </p:ext>
            </p:extLst>
          </p:nvPr>
        </p:nvGraphicFramePr>
        <p:xfrm>
          <a:off x="3258013" y="1762559"/>
          <a:ext cx="1215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0" name="Equation" r:id="rId17" imgW="571320" imgH="203040" progId="Equation.DSMT4">
                  <p:embed/>
                </p:oleObj>
              </mc:Choice>
              <mc:Fallback>
                <p:oleObj name="Equation" r:id="rId17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58013" y="1762559"/>
                        <a:ext cx="1215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etin kutusu 14"/>
          <p:cNvSpPr txBox="1"/>
          <p:nvPr/>
        </p:nvSpPr>
        <p:spPr>
          <a:xfrm>
            <a:off x="5870627" y="3605785"/>
            <a:ext cx="3560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7101873" y="4493899"/>
            <a:ext cx="4197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because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question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says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positive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numbers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23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910800" y="57600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4-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be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two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positive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numbers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such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x+2y=50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(x+1)(y+2) 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is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maximum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.</a:t>
            </a:r>
            <a:endParaRPr lang="tr-TR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24160" y="167133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366545"/>
              </p:ext>
            </p:extLst>
          </p:nvPr>
        </p:nvGraphicFramePr>
        <p:xfrm>
          <a:off x="3372262" y="1894959"/>
          <a:ext cx="141075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4" name="Equation" r:id="rId3" imgW="723600" imgH="203040" progId="Equation.DSMT4">
                  <p:embed/>
                </p:oleObj>
              </mc:Choice>
              <mc:Fallback>
                <p:oleObj name="Equation" r:id="rId3" imgW="723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72262" y="1894959"/>
                        <a:ext cx="141075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240797"/>
              </p:ext>
            </p:extLst>
          </p:nvPr>
        </p:nvGraphicFramePr>
        <p:xfrm>
          <a:off x="5544810" y="1877884"/>
          <a:ext cx="210375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5" name="Equation" r:id="rId5" imgW="1079280" imgH="203040" progId="Equation.DSMT4">
                  <p:embed/>
                </p:oleObj>
              </mc:Choice>
              <mc:Fallback>
                <p:oleObj name="Equation" r:id="rId5" imgW="1079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44810" y="1877884"/>
                        <a:ext cx="210375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98414"/>
              </p:ext>
            </p:extLst>
          </p:nvPr>
        </p:nvGraphicFramePr>
        <p:xfrm>
          <a:off x="3372262" y="2329290"/>
          <a:ext cx="141075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6" name="Equation" r:id="rId7" imgW="723600" imgH="203040" progId="Equation.DSMT4">
                  <p:embed/>
                </p:oleObj>
              </mc:Choice>
              <mc:Fallback>
                <p:oleObj name="Equation" r:id="rId7" imgW="723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72262" y="2329290"/>
                        <a:ext cx="141075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743502"/>
              </p:ext>
            </p:extLst>
          </p:nvPr>
        </p:nvGraphicFramePr>
        <p:xfrm>
          <a:off x="5524706" y="2297409"/>
          <a:ext cx="5160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7" name="Equation" r:id="rId9" imgW="2730240" imgH="228600" progId="Equation.DSMT4">
                  <p:embed/>
                </p:oleObj>
              </mc:Choice>
              <mc:Fallback>
                <p:oleObj name="Equation" r:id="rId9" imgW="27302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24706" y="2297409"/>
                        <a:ext cx="5160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486959"/>
              </p:ext>
            </p:extLst>
          </p:nvPr>
        </p:nvGraphicFramePr>
        <p:xfrm>
          <a:off x="3372262" y="3102527"/>
          <a:ext cx="2376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8" name="Equation" r:id="rId11" imgW="1218960" imgH="203040" progId="Equation.DSMT4">
                  <p:embed/>
                </p:oleObj>
              </mc:Choice>
              <mc:Fallback>
                <p:oleObj name="Equation" r:id="rId11" imgW="12189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72262" y="3102527"/>
                        <a:ext cx="2376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698484"/>
              </p:ext>
            </p:extLst>
          </p:nvPr>
        </p:nvGraphicFramePr>
        <p:xfrm>
          <a:off x="3661072" y="3757828"/>
          <a:ext cx="1032000" cy="57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9" name="Equation" r:id="rId13" imgW="545760" imgH="304560" progId="Equation.DSMT4">
                  <p:embed/>
                </p:oleObj>
              </mc:Choice>
              <mc:Fallback>
                <p:oleObj name="Equation" r:id="rId13" imgW="5457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61072" y="3757828"/>
                        <a:ext cx="1032000" cy="57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285071"/>
              </p:ext>
            </p:extLst>
          </p:nvPr>
        </p:nvGraphicFramePr>
        <p:xfrm>
          <a:off x="6899933" y="4600283"/>
          <a:ext cx="922500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0" name="Equation" r:id="rId15" imgW="520560" imgH="304560" progId="Equation.DSMT4">
                  <p:embed/>
                </p:oleObj>
              </mc:Choice>
              <mc:Fallback>
                <p:oleObj name="Equation" r:id="rId15" imgW="5205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99933" y="4600283"/>
                        <a:ext cx="922500" cy="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Metin kutusu 12"/>
          <p:cNvSpPr txBox="1"/>
          <p:nvPr/>
        </p:nvSpPr>
        <p:spPr>
          <a:xfrm>
            <a:off x="5790350" y="3072427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278877"/>
              </p:ext>
            </p:extLst>
          </p:nvPr>
        </p:nvGraphicFramePr>
        <p:xfrm>
          <a:off x="3699879" y="4547659"/>
          <a:ext cx="2508388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Equation" r:id="rId17" imgW="1523880" imgH="393480" progId="Equation.DSMT4">
                  <p:embed/>
                </p:oleObj>
              </mc:Choice>
              <mc:Fallback>
                <p:oleObj name="Equation" r:id="rId17" imgW="1523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699879" y="4547659"/>
                        <a:ext cx="2508388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659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dirty="0" smtClean="0">
                <a:solidFill>
                  <a:schemeClr val="accent6"/>
                </a:solidFill>
              </a:rPr>
              <a:t>5-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going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fence in a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rectangular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field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If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look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at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field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from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above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vertical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sides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$10/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bottom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$2/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top is $7/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If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have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$700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determine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field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maximize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enclosed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area</a:t>
            </a:r>
            <a:r>
              <a:rPr lang="tr-T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tr-TR" sz="2400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35800" y="203815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524802"/>
              </p:ext>
            </p:extLst>
          </p:nvPr>
        </p:nvGraphicFramePr>
        <p:xfrm>
          <a:off x="4158061" y="2345375"/>
          <a:ext cx="4860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5" name="Equation" r:id="rId3" imgW="2286000" imgH="203040" progId="Equation.DSMT4">
                  <p:embed/>
                </p:oleObj>
              </mc:Choice>
              <mc:Fallback>
                <p:oleObj name="Equation" r:id="rId3" imgW="2286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8061" y="2345375"/>
                        <a:ext cx="4860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172283"/>
              </p:ext>
            </p:extLst>
          </p:nvPr>
        </p:nvGraphicFramePr>
        <p:xfrm>
          <a:off x="9525286" y="2345375"/>
          <a:ext cx="94500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6" name="Equation" r:id="rId5" imgW="444240" imgH="203040" progId="Equation.DSMT4">
                  <p:embed/>
                </p:oleObj>
              </mc:Choice>
              <mc:Fallback>
                <p:oleObj name="Equation" r:id="rId5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25286" y="2345375"/>
                        <a:ext cx="94500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756136"/>
              </p:ext>
            </p:extLst>
          </p:nvPr>
        </p:nvGraphicFramePr>
        <p:xfrm>
          <a:off x="4158061" y="2870141"/>
          <a:ext cx="134710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7"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58061" y="2870141"/>
                        <a:ext cx="1347100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455580"/>
              </p:ext>
            </p:extLst>
          </p:nvPr>
        </p:nvGraphicFramePr>
        <p:xfrm>
          <a:off x="7437828" y="2898757"/>
          <a:ext cx="3067645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Equation" r:id="rId9" imgW="1879560" imgH="419040" progId="Equation.DSMT4">
                  <p:embed/>
                </p:oleObj>
              </mc:Choice>
              <mc:Fallback>
                <p:oleObj name="Equation" r:id="rId9" imgW="1879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437828" y="2898757"/>
                        <a:ext cx="3067645" cy="68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123657"/>
              </p:ext>
            </p:extLst>
          </p:nvPr>
        </p:nvGraphicFramePr>
        <p:xfrm>
          <a:off x="4158061" y="3949700"/>
          <a:ext cx="1985814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Equation" r:id="rId11" imgW="1206360" imgH="393480" progId="Equation.DSMT4">
                  <p:embed/>
                </p:oleObj>
              </mc:Choice>
              <mc:Fallback>
                <p:oleObj name="Equation" r:id="rId11" imgW="1206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58061" y="3949700"/>
                        <a:ext cx="1985814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705785"/>
              </p:ext>
            </p:extLst>
          </p:nvPr>
        </p:nvGraphicFramePr>
        <p:xfrm>
          <a:off x="4589522" y="4859320"/>
          <a:ext cx="857034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Equation" r:id="rId13" imgW="520560" imgH="393480" progId="Equation.DSMT4">
                  <p:embed/>
                </p:oleObj>
              </mc:Choice>
              <mc:Fallback>
                <p:oleObj name="Equation" r:id="rId13" imgW="520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89522" y="4859320"/>
                        <a:ext cx="857034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596176"/>
              </p:ext>
            </p:extLst>
          </p:nvPr>
        </p:nvGraphicFramePr>
        <p:xfrm>
          <a:off x="6776490" y="4846638"/>
          <a:ext cx="29892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1" name="Equation" r:id="rId15" imgW="1815840" imgH="393480" progId="Equation.DSMT4">
                  <p:embed/>
                </p:oleObj>
              </mc:Choice>
              <mc:Fallback>
                <p:oleObj name="Equation" r:id="rId15" imgW="1815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76490" y="4846638"/>
                        <a:ext cx="2989263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Metin kutusu 13"/>
          <p:cNvSpPr txBox="1"/>
          <p:nvPr/>
        </p:nvSpPr>
        <p:spPr>
          <a:xfrm>
            <a:off x="6290520" y="4062527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70" y="2559350"/>
            <a:ext cx="3125463" cy="1581789"/>
          </a:xfrm>
          <a:prstGeom prst="rect">
            <a:avLst/>
          </a:prstGeom>
        </p:spPr>
      </p:pic>
      <p:graphicFrame>
        <p:nvGraphicFramePr>
          <p:cNvPr id="3" name="Nesne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7171"/>
              </p:ext>
            </p:extLst>
          </p:nvPr>
        </p:nvGraphicFramePr>
        <p:xfrm>
          <a:off x="6766398" y="5668130"/>
          <a:ext cx="836125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2" name="Equation" r:id="rId18" imgW="457200" imgH="393480" progId="Equation.DSMT4">
                  <p:embed/>
                </p:oleObj>
              </mc:Choice>
              <mc:Fallback>
                <p:oleObj name="Equation" r:id="rId18" imgW="457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766398" y="5668130"/>
                        <a:ext cx="836125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2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6-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have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45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metersquare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metarial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build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base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top.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Determine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maximize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enclosed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volume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tr-TR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35800" y="174859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305922"/>
              </p:ext>
            </p:extLst>
          </p:nvPr>
        </p:nvGraphicFramePr>
        <p:xfrm>
          <a:off x="3763996" y="2271815"/>
          <a:ext cx="3380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Equation" r:id="rId3" imgW="2145960" imgH="228600" progId="Equation.DSMT4">
                  <p:embed/>
                </p:oleObj>
              </mc:Choice>
              <mc:Fallback>
                <p:oleObj name="Equation" r:id="rId3" imgW="2145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63996" y="2271815"/>
                        <a:ext cx="3380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360300"/>
              </p:ext>
            </p:extLst>
          </p:nvPr>
        </p:nvGraphicFramePr>
        <p:xfrm>
          <a:off x="7864788" y="2264070"/>
          <a:ext cx="1620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Equation" r:id="rId5" imgW="914400" imgH="203040" progId="Equation.DSMT4">
                  <p:embed/>
                </p:oleObj>
              </mc:Choice>
              <mc:Fallback>
                <p:oleObj name="Equation" r:id="rId5" imgW="914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64788" y="2264070"/>
                        <a:ext cx="1620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853198"/>
              </p:ext>
            </p:extLst>
          </p:nvPr>
        </p:nvGraphicFramePr>
        <p:xfrm>
          <a:off x="3763996" y="2838552"/>
          <a:ext cx="1222916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2" name="Equation" r:id="rId7" imgW="749160" imgH="419040" progId="Equation.DSMT4">
                  <p:embed/>
                </p:oleObj>
              </mc:Choice>
              <mc:Fallback>
                <p:oleObj name="Equation" r:id="rId7" imgW="7491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63996" y="2838552"/>
                        <a:ext cx="1222916" cy="68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519275"/>
              </p:ext>
            </p:extLst>
          </p:nvPr>
        </p:nvGraphicFramePr>
        <p:xfrm>
          <a:off x="6729408" y="2869032"/>
          <a:ext cx="3377448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3" name="Equation" r:id="rId9" imgW="2184120" imgH="419040" progId="Equation.DSMT4">
                  <p:embed/>
                </p:oleObj>
              </mc:Choice>
              <mc:Fallback>
                <p:oleObj name="Equation" r:id="rId9" imgW="21841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29408" y="2869032"/>
                        <a:ext cx="3377448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416394"/>
              </p:ext>
            </p:extLst>
          </p:nvPr>
        </p:nvGraphicFramePr>
        <p:xfrm>
          <a:off x="3824948" y="3748189"/>
          <a:ext cx="2508390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4" name="Equation" r:id="rId11" imgW="1523880" imgH="393480" progId="Equation.DSMT4">
                  <p:embed/>
                </p:oleObj>
              </mc:Choice>
              <mc:Fallback>
                <p:oleObj name="Equation" r:id="rId11" imgW="1523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24948" y="3748189"/>
                        <a:ext cx="2508390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089950"/>
              </p:ext>
            </p:extLst>
          </p:nvPr>
        </p:nvGraphicFramePr>
        <p:xfrm>
          <a:off x="3820941" y="4729899"/>
          <a:ext cx="1100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5" name="Equation" r:id="rId13" imgW="634680" imgH="228600" progId="Equation.DSMT4">
                  <p:embed/>
                </p:oleObj>
              </mc:Choice>
              <mc:Fallback>
                <p:oleObj name="Equation" r:id="rId13" imgW="634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20941" y="4729899"/>
                        <a:ext cx="1100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784423"/>
              </p:ext>
            </p:extLst>
          </p:nvPr>
        </p:nvGraphicFramePr>
        <p:xfrm>
          <a:off x="5492466" y="4717074"/>
          <a:ext cx="1298000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6" name="Equation" r:id="rId15" imgW="749160" imgH="228600" progId="Equation.DSMT4">
                  <p:embed/>
                </p:oleObj>
              </mc:Choice>
              <mc:Fallback>
                <p:oleObj name="Equation" r:id="rId15" imgW="749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92466" y="4717074"/>
                        <a:ext cx="1298000" cy="39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371213"/>
              </p:ext>
            </p:extLst>
          </p:nvPr>
        </p:nvGraphicFramePr>
        <p:xfrm>
          <a:off x="4390060" y="5452404"/>
          <a:ext cx="2072729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7" name="Equation" r:id="rId17" imgW="1269720" imgH="419040" progId="Equation.DSMT4">
                  <p:embed/>
                </p:oleObj>
              </mc:Choice>
              <mc:Fallback>
                <p:oleObj name="Equation" r:id="rId17" imgW="12697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90060" y="5452404"/>
                        <a:ext cx="2072729" cy="68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etin kutusu 14"/>
          <p:cNvSpPr txBox="1"/>
          <p:nvPr/>
        </p:nvSpPr>
        <p:spPr>
          <a:xfrm>
            <a:off x="6409820" y="3870221"/>
            <a:ext cx="4114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maximum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6912740" y="4754141"/>
            <a:ext cx="2815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length</a:t>
            </a:r>
            <a:r>
              <a:rPr lang="tr-TR" dirty="0" smtClean="0">
                <a:solidFill>
                  <a:schemeClr val="bg2"/>
                </a:solidFill>
              </a:rPr>
              <a:t> can not be </a:t>
            </a:r>
            <a:r>
              <a:rPr lang="tr-TR" dirty="0" err="1" smtClean="0">
                <a:solidFill>
                  <a:schemeClr val="bg2"/>
                </a:solidFill>
              </a:rPr>
              <a:t>negative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64" y="2371179"/>
            <a:ext cx="2429857" cy="178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0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7-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want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build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whose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base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length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6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times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base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enclose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20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inchsquare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material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sides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$2/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inchsquare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top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bottom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is $15/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inchsquare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Determine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box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minimize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cost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135800" y="203815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010085"/>
              </p:ext>
            </p:extLst>
          </p:nvPr>
        </p:nvGraphicFramePr>
        <p:xfrm>
          <a:off x="4300220" y="2578575"/>
          <a:ext cx="1845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" name="Equation" r:id="rId3" imgW="1041120" imgH="203040" progId="Equation.DSMT4">
                  <p:embed/>
                </p:oleObj>
              </mc:Choice>
              <mc:Fallback>
                <p:oleObj name="Equation" r:id="rId3" imgW="1041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00220" y="2578575"/>
                        <a:ext cx="1845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098061"/>
              </p:ext>
            </p:extLst>
          </p:nvPr>
        </p:nvGraphicFramePr>
        <p:xfrm>
          <a:off x="7399333" y="2598738"/>
          <a:ext cx="340657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" name="Equation" r:id="rId5" imgW="1917360" imgH="203040" progId="Equation.DSMT4">
                  <p:embed/>
                </p:oleObj>
              </mc:Choice>
              <mc:Fallback>
                <p:oleObj name="Equation" r:id="rId5" imgW="1917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99333" y="2598738"/>
                        <a:ext cx="340657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130576"/>
              </p:ext>
            </p:extLst>
          </p:nvPr>
        </p:nvGraphicFramePr>
        <p:xfrm>
          <a:off x="4300220" y="3235601"/>
          <a:ext cx="877932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9" name="Equation" r:id="rId7" imgW="533160" imgH="393480" progId="Equation.DSMT4">
                  <p:embed/>
                </p:oleObj>
              </mc:Choice>
              <mc:Fallback>
                <p:oleObj name="Equation" r:id="rId7" imgW="533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00220" y="3235601"/>
                        <a:ext cx="877932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695465"/>
              </p:ext>
            </p:extLst>
          </p:nvPr>
        </p:nvGraphicFramePr>
        <p:xfrm>
          <a:off x="6619729" y="3535231"/>
          <a:ext cx="4201542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0" name="Equation" r:id="rId9" imgW="2552400" imgH="393480" progId="Equation.DSMT4">
                  <p:embed/>
                </p:oleObj>
              </mc:Choice>
              <mc:Fallback>
                <p:oleObj name="Equation" r:id="rId9" imgW="255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19729" y="3535231"/>
                        <a:ext cx="4201542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546875"/>
              </p:ext>
            </p:extLst>
          </p:nvPr>
        </p:nvGraphicFramePr>
        <p:xfrm>
          <a:off x="4276007" y="4344930"/>
          <a:ext cx="2612898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1" name="Equation" r:id="rId11" imgW="1587240" imgH="393480" progId="Equation.DSMT4">
                  <p:embed/>
                </p:oleObj>
              </mc:Choice>
              <mc:Fallback>
                <p:oleObj name="Equation" r:id="rId11" imgW="1587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276007" y="4344930"/>
                        <a:ext cx="2612898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699255"/>
              </p:ext>
            </p:extLst>
          </p:nvPr>
        </p:nvGraphicFramePr>
        <p:xfrm>
          <a:off x="4337539" y="5147570"/>
          <a:ext cx="2674280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" name="Equation" r:id="rId13" imgW="1650960" imgH="444240" progId="Equation.DSMT4">
                  <p:embed/>
                </p:oleObj>
              </mc:Choice>
              <mc:Fallback>
                <p:oleObj name="Equation" r:id="rId13" imgW="16509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37539" y="5147570"/>
                        <a:ext cx="2674280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576104"/>
              </p:ext>
            </p:extLst>
          </p:nvPr>
        </p:nvGraphicFramePr>
        <p:xfrm>
          <a:off x="7233139" y="5345061"/>
          <a:ext cx="17775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3" name="Equation" r:id="rId15" imgW="1002960" imgH="203040" progId="Equation.DSMT4">
                  <p:embed/>
                </p:oleObj>
              </mc:Choice>
              <mc:Fallback>
                <p:oleObj name="Equation" r:id="rId15" imgW="10029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33139" y="5345061"/>
                        <a:ext cx="17775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869497"/>
              </p:ext>
            </p:extLst>
          </p:nvPr>
        </p:nvGraphicFramePr>
        <p:xfrm>
          <a:off x="5587211" y="6004722"/>
          <a:ext cx="2395638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4" name="Equation" r:id="rId17" imgW="1549080" imgH="419040" progId="Equation.DSMT4">
                  <p:embed/>
                </p:oleObj>
              </mc:Choice>
              <mc:Fallback>
                <p:oleObj name="Equation" r:id="rId17" imgW="1549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587211" y="6004722"/>
                        <a:ext cx="2395638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etin kutusu 14"/>
          <p:cNvSpPr txBox="1"/>
          <p:nvPr/>
        </p:nvSpPr>
        <p:spPr>
          <a:xfrm>
            <a:off x="6897500" y="4464581"/>
            <a:ext cx="4081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minimum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06221"/>
              </p:ext>
            </p:extLst>
          </p:nvPr>
        </p:nvGraphicFramePr>
        <p:xfrm>
          <a:off x="7399338" y="3072981"/>
          <a:ext cx="2025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5" name="Equation" r:id="rId19" imgW="1143000" imgH="203040" progId="Equation.DSMT4">
                  <p:embed/>
                </p:oleObj>
              </mc:Choice>
              <mc:Fallback>
                <p:oleObj name="Equation" r:id="rId19" imgW="1143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99338" y="3072981"/>
                        <a:ext cx="2025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19" y="2640569"/>
            <a:ext cx="2286924" cy="170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78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28575" y="454080"/>
            <a:ext cx="10515600" cy="5552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6"/>
                </a:solidFill>
              </a:rPr>
              <a:t>8-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want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construct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cylindirical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can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with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bottom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but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top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have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volume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30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cantimetercube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Determine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dimensions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can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will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minimize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amount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of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metarial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needed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construct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can.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135800" y="2038155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Solution:</a:t>
            </a: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682423"/>
              </p:ext>
            </p:extLst>
          </p:nvPr>
        </p:nvGraphicFramePr>
        <p:xfrm>
          <a:off x="3749434" y="2298902"/>
          <a:ext cx="11475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3" imgW="647640" imgH="203040" progId="Equation.DSMT4">
                  <p:embed/>
                </p:oleObj>
              </mc:Choice>
              <mc:Fallback>
                <p:oleObj name="Equation" r:id="rId3" imgW="6476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49434" y="2298902"/>
                        <a:ext cx="11475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Nesne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446755"/>
              </p:ext>
            </p:extLst>
          </p:nvPr>
        </p:nvGraphicFramePr>
        <p:xfrm>
          <a:off x="5443242" y="2262431"/>
          <a:ext cx="17100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5" imgW="965160" imgH="203040" progId="Equation.DSMT4">
                  <p:embed/>
                </p:oleObj>
              </mc:Choice>
              <mc:Fallback>
                <p:oleObj name="Equation" r:id="rId5" imgW="965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43242" y="2262431"/>
                        <a:ext cx="17100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Nesne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030564"/>
              </p:ext>
            </p:extLst>
          </p:nvPr>
        </p:nvGraphicFramePr>
        <p:xfrm>
          <a:off x="3723065" y="2856818"/>
          <a:ext cx="877932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7" imgW="533160" imgH="393480" progId="Equation.DSMT4">
                  <p:embed/>
                </p:oleObj>
              </mc:Choice>
              <mc:Fallback>
                <p:oleObj name="Equation" r:id="rId7" imgW="533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23065" y="2856818"/>
                        <a:ext cx="877932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35125"/>
              </p:ext>
            </p:extLst>
          </p:nvPr>
        </p:nvGraphicFramePr>
        <p:xfrm>
          <a:off x="5407827" y="2878983"/>
          <a:ext cx="3490830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9" imgW="2120760" imgH="393480" progId="Equation.DSMT4">
                  <p:embed/>
                </p:oleObj>
              </mc:Choice>
              <mc:Fallback>
                <p:oleObj name="Equation" r:id="rId9" imgW="2120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07827" y="2878983"/>
                        <a:ext cx="3490830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Nesne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654025"/>
              </p:ext>
            </p:extLst>
          </p:nvPr>
        </p:nvGraphicFramePr>
        <p:xfrm>
          <a:off x="3702685" y="3676968"/>
          <a:ext cx="21605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Equation" r:id="rId11" imgW="1396800" imgH="393480" progId="Equation.DSMT4">
                  <p:embed/>
                </p:oleObj>
              </mc:Choice>
              <mc:Fallback>
                <p:oleObj name="Equation" r:id="rId11" imgW="1396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02685" y="3676968"/>
                        <a:ext cx="2160588" cy="608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904278"/>
              </p:ext>
            </p:extLst>
          </p:nvPr>
        </p:nvGraphicFramePr>
        <p:xfrm>
          <a:off x="6197527" y="4488488"/>
          <a:ext cx="2351322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5" name="Equation" r:id="rId13" imgW="1612800" imgH="444240" progId="Equation.DSMT4">
                  <p:embed/>
                </p:oleObj>
              </mc:Choice>
              <mc:Fallback>
                <p:oleObj name="Equation" r:id="rId13" imgW="16128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97527" y="4488488"/>
                        <a:ext cx="2351322" cy="6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Nesne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993423"/>
              </p:ext>
            </p:extLst>
          </p:nvPr>
        </p:nvGraphicFramePr>
        <p:xfrm>
          <a:off x="8270167" y="5396953"/>
          <a:ext cx="2281094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6" name="Equation" r:id="rId15" imgW="1562040" imgH="419040" progId="Equation.DSMT4">
                  <p:embed/>
                </p:oleObj>
              </mc:Choice>
              <mc:Fallback>
                <p:oleObj name="Equation" r:id="rId15" imgW="1562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270167" y="5396953"/>
                        <a:ext cx="2281094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Metin kutusu 11"/>
          <p:cNvSpPr txBox="1"/>
          <p:nvPr/>
        </p:nvSpPr>
        <p:spPr>
          <a:xfrm>
            <a:off x="5906900" y="3763541"/>
            <a:ext cx="4081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for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critical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points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to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find</a:t>
            </a:r>
            <a:r>
              <a:rPr lang="tr-TR" dirty="0" smtClean="0">
                <a:solidFill>
                  <a:schemeClr val="bg2"/>
                </a:solidFill>
              </a:rPr>
              <a:t> minimum </a:t>
            </a:r>
            <a:r>
              <a:rPr lang="tr-TR" dirty="0" err="1" smtClean="0">
                <a:solidFill>
                  <a:schemeClr val="bg2"/>
                </a:solidFill>
              </a:rPr>
              <a:t>value</a:t>
            </a:r>
            <a:r>
              <a:rPr lang="tr-TR" dirty="0" smtClean="0">
                <a:solidFill>
                  <a:schemeClr val="bg2"/>
                </a:solidFill>
              </a:rPr>
              <a:t>)</a:t>
            </a:r>
            <a:endParaRPr lang="tr-TR" dirty="0">
              <a:solidFill>
                <a:schemeClr val="bg2"/>
              </a:solidFill>
            </a:endParaRPr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357656"/>
              </p:ext>
            </p:extLst>
          </p:nvPr>
        </p:nvGraphicFramePr>
        <p:xfrm>
          <a:off x="3721100" y="4508183"/>
          <a:ext cx="1965816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7" name="Equation" r:id="rId17" imgW="1346040" imgH="419040" progId="Equation.DSMT4">
                  <p:embed/>
                </p:oleObj>
              </mc:Choice>
              <mc:Fallback>
                <p:oleObj name="Equation" r:id="rId17" imgW="1346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21100" y="4508183"/>
                        <a:ext cx="1965816" cy="61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Nesne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53315"/>
              </p:ext>
            </p:extLst>
          </p:nvPr>
        </p:nvGraphicFramePr>
        <p:xfrm>
          <a:off x="3778568" y="5551488"/>
          <a:ext cx="10001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Equation" r:id="rId19" imgW="685800" imgH="203040" progId="Equation.DSMT4">
                  <p:embed/>
                </p:oleObj>
              </mc:Choice>
              <mc:Fallback>
                <p:oleObj name="Equation" r:id="rId19" imgW="685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778568" y="5551488"/>
                        <a:ext cx="1000125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Metin kutusu 15"/>
          <p:cNvSpPr txBox="1"/>
          <p:nvPr/>
        </p:nvSpPr>
        <p:spPr>
          <a:xfrm>
            <a:off x="4809620" y="5485661"/>
            <a:ext cx="2958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2"/>
                </a:solidFill>
              </a:rPr>
              <a:t>(</a:t>
            </a:r>
            <a:r>
              <a:rPr lang="tr-TR" dirty="0" err="1" smtClean="0">
                <a:solidFill>
                  <a:schemeClr val="bg2"/>
                </a:solidFill>
              </a:rPr>
              <a:t>because</a:t>
            </a:r>
            <a:r>
              <a:rPr lang="tr-TR" dirty="0" smtClean="0">
                <a:solidFill>
                  <a:schemeClr val="bg2"/>
                </a:solidFill>
              </a:rPr>
              <a:t> </a:t>
            </a:r>
            <a:r>
              <a:rPr lang="tr-TR" dirty="0" err="1" smtClean="0">
                <a:solidFill>
                  <a:schemeClr val="bg2"/>
                </a:solidFill>
              </a:rPr>
              <a:t>length</a:t>
            </a:r>
            <a:r>
              <a:rPr lang="tr-TR" dirty="0" smtClean="0">
                <a:solidFill>
                  <a:schemeClr val="bg2"/>
                </a:solidFill>
              </a:rPr>
              <a:t> can not be 0)</a:t>
            </a:r>
            <a:endParaRPr lang="tr-TR" dirty="0">
              <a:solidFill>
                <a:schemeClr val="bg2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60" y="2602413"/>
            <a:ext cx="1572261" cy="190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50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795</Words>
  <Application>Microsoft Office PowerPoint</Application>
  <PresentationFormat>Özel</PresentationFormat>
  <Paragraphs>60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8" baseType="lpstr">
      <vt:lpstr>Office Teması</vt:lpstr>
      <vt:lpstr>Equation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YILMAZ ALTANAY</dc:creator>
  <cp:lastModifiedBy>Acer</cp:lastModifiedBy>
  <cp:revision>56</cp:revision>
  <dcterms:created xsi:type="dcterms:W3CDTF">2015-08-30T13:31:06Z</dcterms:created>
  <dcterms:modified xsi:type="dcterms:W3CDTF">2015-11-24T13:05:40Z</dcterms:modified>
</cp:coreProperties>
</file>